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2"/>
  </p:notesMasterIdLst>
  <p:sldIdLst>
    <p:sldId id="267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2" r:id="rId18"/>
    <p:sldId id="291" r:id="rId19"/>
    <p:sldId id="293" r:id="rId20"/>
    <p:sldId id="294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latin typeface="Garamond" panose="02020404030301010803" pitchFamily="18" charset="0"/>
              </a:rPr>
              <a:t>General Fund Existing Bond Costs</a:t>
            </a:r>
          </a:p>
          <a:p>
            <a:pPr>
              <a:defRPr sz="2000"/>
            </a:pPr>
            <a:r>
              <a:rPr lang="en-US" sz="2000" b="1">
                <a:latin typeface="Garamond" panose="02020404030301010803" pitchFamily="18" charset="0"/>
              </a:rPr>
              <a:t>(FY2025 to FY2029)</a:t>
            </a:r>
          </a:p>
        </c:rich>
      </c:tx>
      <c:layout>
        <c:manualLayout>
          <c:xMode val="edge"/>
          <c:yMode val="edge"/>
          <c:x val="0.36434281382930583"/>
          <c:y val="9.52378288415546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241895438745837E-2"/>
          <c:y val="0.12406414790533442"/>
          <c:w val="0.92175810456125418"/>
          <c:h val="0.8647504607853928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398-44B1-B716-A2B4B6BDD5F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398-44B1-B716-A2B4B6BDD5F3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398-44B1-B716-A2B4B6BDD5F3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398-44B1-B716-A2B4B6BDD5F3}"/>
              </c:ext>
            </c:extLst>
          </c:dPt>
          <c:val>
            <c:numRef>
              <c:f>Sheet1!$B$18:$F$18</c:f>
              <c:numCache>
                <c:formatCode>"$"#,##0</c:formatCode>
                <c:ptCount val="5"/>
                <c:pt idx="0">
                  <c:v>1577890</c:v>
                </c:pt>
                <c:pt idx="1">
                  <c:v>1509667</c:v>
                </c:pt>
                <c:pt idx="2">
                  <c:v>1290736</c:v>
                </c:pt>
                <c:pt idx="3">
                  <c:v>1245814</c:v>
                </c:pt>
                <c:pt idx="4">
                  <c:v>817570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98-44B1-B716-A2B4B6BDD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9322112"/>
        <c:axId val="269321784"/>
        <c:axId val="0"/>
      </c:bar3DChart>
      <c:catAx>
        <c:axId val="269322112"/>
        <c:scaling>
          <c:orientation val="minMax"/>
        </c:scaling>
        <c:delete val="1"/>
        <c:axPos val="b"/>
        <c:majorTickMark val="none"/>
        <c:minorTickMark val="none"/>
        <c:tickLblPos val="nextTo"/>
        <c:crossAx val="269321784"/>
        <c:crosses val="autoZero"/>
        <c:auto val="1"/>
        <c:lblAlgn val="ctr"/>
        <c:lblOffset val="100"/>
        <c:noMultiLvlLbl val="0"/>
      </c:catAx>
      <c:valAx>
        <c:axId val="269321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26932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latin typeface="Garamond" panose="02020404030301010803" pitchFamily="18" charset="0"/>
              </a:rPr>
              <a:t>General Fund</a:t>
            </a:r>
          </a:p>
          <a:p>
            <a:pPr>
              <a:defRPr sz="2000"/>
            </a:pPr>
            <a:r>
              <a:rPr lang="en-US" sz="2000" b="1">
                <a:latin typeface="Garamond" panose="02020404030301010803" pitchFamily="18" charset="0"/>
              </a:rPr>
              <a:t> Existing and New Bond Costs</a:t>
            </a:r>
          </a:p>
          <a:p>
            <a:pPr>
              <a:defRPr sz="2000"/>
            </a:pPr>
            <a:r>
              <a:rPr lang="en-US" sz="2000" b="1">
                <a:latin typeface="Garamond" panose="02020404030301010803" pitchFamily="18" charset="0"/>
              </a:rPr>
              <a:t>(FY2025 to FY2029)</a:t>
            </a:r>
          </a:p>
        </c:rich>
      </c:tx>
      <c:layout>
        <c:manualLayout>
          <c:xMode val="edge"/>
          <c:yMode val="edge"/>
          <c:x val="0.2944515655184106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180106796995197E-2"/>
          <c:y val="0.17198443579766537"/>
          <c:w val="0.91481989320300494"/>
          <c:h val="0.8149804426197697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D0A8-461D-A0DA-934DE6C793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D0A8-461D-A0DA-934DE6C79327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D0A8-461D-A0DA-934DE6C79327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D0A8-461D-A0DA-934DE6C79327}"/>
              </c:ext>
            </c:extLst>
          </c:dPt>
          <c:val>
            <c:numRef>
              <c:f>Sheet1!$B$28:$F$28</c:f>
              <c:numCache>
                <c:formatCode>"$"#,##0</c:formatCode>
                <c:ptCount val="5"/>
                <c:pt idx="0">
                  <c:v>1577890</c:v>
                </c:pt>
                <c:pt idx="1">
                  <c:v>3380259</c:v>
                </c:pt>
                <c:pt idx="2">
                  <c:v>3361954</c:v>
                </c:pt>
                <c:pt idx="3">
                  <c:v>3564908</c:v>
                </c:pt>
                <c:pt idx="4">
                  <c:v>13086365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0A8-461D-A0DA-934DE6C79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7205240"/>
        <c:axId val="587205568"/>
        <c:axId val="0"/>
      </c:bar3DChart>
      <c:catAx>
        <c:axId val="587205240"/>
        <c:scaling>
          <c:orientation val="minMax"/>
        </c:scaling>
        <c:delete val="1"/>
        <c:axPos val="b"/>
        <c:majorTickMark val="none"/>
        <c:minorTickMark val="none"/>
        <c:tickLblPos val="nextTo"/>
        <c:crossAx val="587205568"/>
        <c:crosses val="autoZero"/>
        <c:auto val="1"/>
        <c:lblAlgn val="ctr"/>
        <c:lblOffset val="100"/>
        <c:noMultiLvlLbl val="0"/>
      </c:catAx>
      <c:valAx>
        <c:axId val="58720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587205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7CD49CF-0A4E-4149-BC6A-86949E6A056A}">
      <dgm:prSet/>
      <dgm:spPr/>
      <dgm:t>
        <a:bodyPr/>
        <a:lstStyle/>
        <a:p>
          <a:pPr>
            <a:defRPr cap="all"/>
          </a:pPr>
          <a:r>
            <a:rPr lang="en-US" dirty="0" smtClean="0"/>
            <a:t>Recurring</a:t>
          </a:r>
        </a:p>
        <a:p>
          <a:pPr>
            <a:defRPr cap="all"/>
          </a:pPr>
          <a:r>
            <a:rPr lang="en-US" dirty="0" smtClean="0"/>
            <a:t>Capital </a:t>
          </a:r>
        </a:p>
        <a:p>
          <a:pPr>
            <a:defRPr cap="all"/>
          </a:pPr>
          <a:r>
            <a:rPr lang="en-US" dirty="0" smtClean="0"/>
            <a:t>Needs	</a:t>
          </a:r>
          <a:endParaRPr lang="en-US" dirty="0"/>
        </a:p>
      </dgm:t>
    </dgm:pt>
    <dgm:pt modelId="{673EDA48-8C2A-405A-8187-E6A983B02E86}" type="parTrans" cxnId="{5680A39A-920B-4365-80F2-83C52929D876}">
      <dgm:prSet/>
      <dgm:spPr/>
      <dgm:t>
        <a:bodyPr/>
        <a:lstStyle/>
        <a:p>
          <a:endParaRPr lang="en-US"/>
        </a:p>
      </dgm:t>
    </dgm:pt>
    <dgm:pt modelId="{A8488D65-9B06-4B08-BC65-DD5346B292EE}" type="sibTrans" cxnId="{5680A39A-920B-4365-80F2-83C52929D876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BF412DC1-95AF-4370-8326-2F5720422AB4}">
      <dgm:prSet/>
      <dgm:spPr/>
      <dgm:t>
        <a:bodyPr/>
        <a:lstStyle/>
        <a:p>
          <a:pPr>
            <a:defRPr cap="all"/>
          </a:pPr>
          <a:r>
            <a:rPr lang="en-US" dirty="0" smtClean="0"/>
            <a:t>Existing</a:t>
          </a:r>
        </a:p>
        <a:p>
          <a:pPr>
            <a:defRPr cap="all"/>
          </a:pPr>
          <a:r>
            <a:rPr lang="en-US" dirty="0" smtClean="0"/>
            <a:t>Approved</a:t>
          </a:r>
        </a:p>
        <a:p>
          <a:pPr>
            <a:defRPr cap="all"/>
          </a:pPr>
          <a:r>
            <a:rPr lang="en-US" dirty="0" smtClean="0"/>
            <a:t>projects</a:t>
          </a:r>
          <a:endParaRPr lang="en-US" dirty="0"/>
        </a:p>
      </dgm:t>
    </dgm:pt>
    <dgm:pt modelId="{7726A109-59B3-4074-A356-6E934AE369BB}" type="parTrans" cxnId="{96DB3E12-5693-4899-AD86-F8BDB56B9A4A}">
      <dgm:prSet/>
      <dgm:spPr/>
      <dgm:t>
        <a:bodyPr/>
        <a:lstStyle/>
        <a:p>
          <a:endParaRPr lang="en-US"/>
        </a:p>
      </dgm:t>
    </dgm:pt>
    <dgm:pt modelId="{9ACE5761-F87D-49DC-B711-AB58FF5A397F}" type="sibTrans" cxnId="{96DB3E12-5693-4899-AD86-F8BDB56B9A4A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F18B4EE3-2A45-4F35-B4D3-054023A2EB8A}">
      <dgm:prSet/>
      <dgm:spPr/>
      <dgm:t>
        <a:bodyPr/>
        <a:lstStyle/>
        <a:p>
          <a:pPr>
            <a:defRPr cap="all"/>
          </a:pPr>
          <a:r>
            <a:rPr lang="en-US" dirty="0" smtClean="0"/>
            <a:t>New</a:t>
          </a:r>
        </a:p>
        <a:p>
          <a:pPr>
            <a:defRPr cap="all"/>
          </a:pPr>
          <a:r>
            <a:rPr lang="en-US" dirty="0" smtClean="0"/>
            <a:t>projects</a:t>
          </a:r>
          <a:endParaRPr lang="en-US" dirty="0"/>
        </a:p>
      </dgm:t>
    </dgm:pt>
    <dgm:pt modelId="{842D9145-7E45-4BD3-844C-A0B470C5F7F1}" type="parTrans" cxnId="{5EA1183A-E4C6-4CDC-B1D0-ABB9ABFE185E}">
      <dgm:prSet/>
      <dgm:spPr/>
      <dgm:t>
        <a:bodyPr/>
        <a:lstStyle/>
        <a:p>
          <a:endParaRPr lang="en-US"/>
        </a:p>
      </dgm:t>
    </dgm:pt>
    <dgm:pt modelId="{491A9B3E-2CE5-4F91-8578-CEEC120F9B78}" type="sibTrans" cxnId="{5EA1183A-E4C6-4CDC-B1D0-ABB9ABFE185E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9D1268-9274-434C-82C6-541BB3AB6986}" type="pres">
      <dgm:prSet presAssocID="{67CD49CF-0A4E-4149-BC6A-86949E6A056A}" presName="compositeNode" presStyleCnt="0">
        <dgm:presLayoutVars>
          <dgm:bulletEnabled val="1"/>
        </dgm:presLayoutVars>
      </dgm:prSet>
      <dgm:spPr/>
    </dgm:pt>
    <dgm:pt modelId="{7A610D66-9960-4EDF-8319-B0A841BA4081}" type="pres">
      <dgm:prSet presAssocID="{67CD49CF-0A4E-4149-BC6A-86949E6A056A}" presName="bgRect" presStyleLbl="alignNode1" presStyleIdx="0" presStyleCnt="3" custLinFactNeighborX="-25"/>
      <dgm:spPr/>
      <dgm:t>
        <a:bodyPr/>
        <a:lstStyle/>
        <a:p>
          <a:endParaRPr lang="en-US"/>
        </a:p>
      </dgm:t>
    </dgm:pt>
    <dgm:pt modelId="{103C8C5F-DAE3-4845-8AB3-2530020C6B04}" type="pres">
      <dgm:prSet presAssocID="{A8488D65-9B06-4B08-BC65-DD5346B292EE}" presName="sibTransNodeRect" presStyleLbl="align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20547-DDE1-488C-8C7F-634E7E470517}" type="pres">
      <dgm:prSet presAssocID="{67CD49CF-0A4E-4149-BC6A-86949E6A056A}" presName="nodeRec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DBCA3-F689-4EE0-948A-C1AC2B222169}" type="pres">
      <dgm:prSet presAssocID="{A8488D65-9B06-4B08-BC65-DD5346B292EE}" presName="sibTrans" presStyleCnt="0"/>
      <dgm:spPr/>
    </dgm:pt>
    <dgm:pt modelId="{CC2236DC-E493-4E09-96F3-AC6097829E65}" type="pres">
      <dgm:prSet presAssocID="{BF412DC1-95AF-4370-8326-2F5720422AB4}" presName="compositeNode" presStyleCnt="0">
        <dgm:presLayoutVars>
          <dgm:bulletEnabled val="1"/>
        </dgm:presLayoutVars>
      </dgm:prSet>
      <dgm:spPr/>
    </dgm:pt>
    <dgm:pt modelId="{D84AD2EC-62A3-482A-938E-A081FC8E6543}" type="pres">
      <dgm:prSet presAssocID="{BF412DC1-95AF-4370-8326-2F5720422AB4}" presName="bgRect" presStyleLbl="alignNode1" presStyleIdx="1" presStyleCnt="3"/>
      <dgm:spPr/>
      <dgm:t>
        <a:bodyPr/>
        <a:lstStyle/>
        <a:p>
          <a:endParaRPr lang="en-US"/>
        </a:p>
      </dgm:t>
    </dgm:pt>
    <dgm:pt modelId="{EA10E248-0168-4639-8C09-18086A9008DC}" type="pres">
      <dgm:prSet presAssocID="{9ACE5761-F87D-49DC-B711-AB58FF5A397F}" presName="sibTransNodeRect" presStyleLbl="align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CD769-99C7-4DAF-B83C-A0815BC68AA3}" type="pres">
      <dgm:prSet presAssocID="{BF412DC1-95AF-4370-8326-2F5720422AB4}" presName="nodeRec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C4D43C-CE5E-4714-BB3A-29FAA18230EF}" type="pres">
      <dgm:prSet presAssocID="{9ACE5761-F87D-49DC-B711-AB58FF5A397F}" presName="sibTrans" presStyleCnt="0"/>
      <dgm:spPr/>
    </dgm:pt>
    <dgm:pt modelId="{98FAED50-CD40-4483-A520-952FDF96D896}" type="pres">
      <dgm:prSet presAssocID="{F18B4EE3-2A45-4F35-B4D3-054023A2EB8A}" presName="compositeNode" presStyleCnt="0">
        <dgm:presLayoutVars>
          <dgm:bulletEnabled val="1"/>
        </dgm:presLayoutVars>
      </dgm:prSet>
      <dgm:spPr/>
    </dgm:pt>
    <dgm:pt modelId="{14EFE57E-CD9D-41BA-8297-3618E3E89013}" type="pres">
      <dgm:prSet presAssocID="{F18B4EE3-2A45-4F35-B4D3-054023A2EB8A}" presName="bgRect" presStyleLbl="alignNode1" presStyleIdx="2" presStyleCnt="3"/>
      <dgm:spPr/>
      <dgm:t>
        <a:bodyPr/>
        <a:lstStyle/>
        <a:p>
          <a:endParaRPr lang="en-US"/>
        </a:p>
      </dgm:t>
    </dgm:pt>
    <dgm:pt modelId="{8275FE0F-CFB1-4788-9B5E-7B8A0EC57C77}" type="pres">
      <dgm:prSet presAssocID="{491A9B3E-2CE5-4F91-8578-CEEC120F9B78}" presName="sibTransNodeRect" presStyleLbl="align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0C1F2-3E6D-4A4F-982C-140E32E0FD09}" type="pres">
      <dgm:prSet presAssocID="{F18B4EE3-2A45-4F35-B4D3-054023A2EB8A}" presName="nodeRec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DB3E12-5693-4899-AD86-F8BDB56B9A4A}" srcId="{46B0BC3F-D07D-44CA-904C-BEBC25998026}" destId="{BF412DC1-95AF-4370-8326-2F5720422AB4}" srcOrd="1" destOrd="0" parTransId="{7726A109-59B3-4074-A356-6E934AE369BB}" sibTransId="{9ACE5761-F87D-49DC-B711-AB58FF5A397F}"/>
    <dgm:cxn modelId="{5B07C412-B4F1-463C-86C7-ABDD5099CD61}" type="presOf" srcId="{491A9B3E-2CE5-4F91-8578-CEEC120F9B78}" destId="{8275FE0F-CFB1-4788-9B5E-7B8A0EC57C77}" srcOrd="0" destOrd="0" presId="urn:microsoft.com/office/officeart/2016/7/layout/LinearBlockProcessNumbered"/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  <dgm:cxn modelId="{9AB0A80B-1AF4-4164-B6B0-93853635CEE8}" type="presOf" srcId="{9ACE5761-F87D-49DC-B711-AB58FF5A397F}" destId="{EA10E248-0168-4639-8C09-18086A9008DC}" srcOrd="0" destOrd="0" presId="urn:microsoft.com/office/officeart/2016/7/layout/LinearBlockProcessNumbered"/>
    <dgm:cxn modelId="{DB7784D7-32C3-4D5F-873E-4C5D179382F1}" type="presOf" srcId="{67CD49CF-0A4E-4149-BC6A-86949E6A056A}" destId="{7A610D66-9960-4EDF-8319-B0A841BA4081}" srcOrd="0" destOrd="0" presId="urn:microsoft.com/office/officeart/2016/7/layout/LinearBlockProcessNumbered"/>
    <dgm:cxn modelId="{D4E3CF87-852F-4E4A-9083-F8080A6848C5}" type="presOf" srcId="{A8488D65-9B06-4B08-BC65-DD5346B292EE}" destId="{103C8C5F-DAE3-4845-8AB3-2530020C6B04}" srcOrd="0" destOrd="0" presId="urn:microsoft.com/office/officeart/2016/7/layout/LinearBlockProcessNumbered"/>
    <dgm:cxn modelId="{9684422F-671D-457B-B283-A08EA223BF45}" type="presOf" srcId="{F18B4EE3-2A45-4F35-B4D3-054023A2EB8A}" destId="{14EFE57E-CD9D-41BA-8297-3618E3E89013}" srcOrd="0" destOrd="0" presId="urn:microsoft.com/office/officeart/2016/7/layout/LinearBlockProcessNumbered"/>
    <dgm:cxn modelId="{359ED4A0-F834-47BD-B23E-035AC4F1F801}" type="presOf" srcId="{67CD49CF-0A4E-4149-BC6A-86949E6A056A}" destId="{AD320547-DDE1-488C-8C7F-634E7E470517}" srcOrd="1" destOrd="0" presId="urn:microsoft.com/office/officeart/2016/7/layout/LinearBlockProcessNumbered"/>
    <dgm:cxn modelId="{5EA1183A-E4C6-4CDC-B1D0-ABB9ABFE185E}" srcId="{46B0BC3F-D07D-44CA-904C-BEBC25998026}" destId="{F18B4EE3-2A45-4F35-B4D3-054023A2EB8A}" srcOrd="2" destOrd="0" parTransId="{842D9145-7E45-4BD3-844C-A0B470C5F7F1}" sibTransId="{491A9B3E-2CE5-4F91-8578-CEEC120F9B78}"/>
    <dgm:cxn modelId="{80545E5C-358B-43F1-B2B9-0802A6020879}" type="presOf" srcId="{BF412DC1-95AF-4370-8326-2F5720422AB4}" destId="{D84AD2EC-62A3-482A-938E-A081FC8E6543}" srcOrd="0" destOrd="0" presId="urn:microsoft.com/office/officeart/2016/7/layout/LinearBlockProcessNumbered"/>
    <dgm:cxn modelId="{884EF8EB-5E20-42DC-8006-5E7EC5E06249}" type="presOf" srcId="{BF412DC1-95AF-4370-8326-2F5720422AB4}" destId="{D5ECD769-99C7-4DAF-B83C-A0815BC68AA3}" srcOrd="1" destOrd="0" presId="urn:microsoft.com/office/officeart/2016/7/layout/LinearBlockProcessNumbered"/>
    <dgm:cxn modelId="{5680A39A-920B-4365-80F2-83C52929D876}" srcId="{46B0BC3F-D07D-44CA-904C-BEBC25998026}" destId="{67CD49CF-0A4E-4149-BC6A-86949E6A056A}" srcOrd="0" destOrd="0" parTransId="{673EDA48-8C2A-405A-8187-E6A983B02E86}" sibTransId="{A8488D65-9B06-4B08-BC65-DD5346B292EE}"/>
    <dgm:cxn modelId="{85B9C571-015A-4032-B538-60513FA2F1D7}" type="presOf" srcId="{F18B4EE3-2A45-4F35-B4D3-054023A2EB8A}" destId="{15D0C1F2-3E6D-4A4F-982C-140E32E0FD09}" srcOrd="1" destOrd="0" presId="urn:microsoft.com/office/officeart/2016/7/layout/LinearBlockProcessNumbered"/>
    <dgm:cxn modelId="{BE04C43E-03EA-4962-B0F9-01F914B045C5}" type="presParOf" srcId="{CBEA8E21-457C-4653-8CDF-D0B4D10C8BCA}" destId="{269D1268-9274-434C-82C6-541BB3AB6986}" srcOrd="0" destOrd="0" presId="urn:microsoft.com/office/officeart/2016/7/layout/LinearBlockProcessNumbered"/>
    <dgm:cxn modelId="{C4C66DF6-73ED-4064-AAB2-98D029901831}" type="presParOf" srcId="{269D1268-9274-434C-82C6-541BB3AB6986}" destId="{7A610D66-9960-4EDF-8319-B0A841BA4081}" srcOrd="0" destOrd="0" presId="urn:microsoft.com/office/officeart/2016/7/layout/LinearBlockProcessNumbered"/>
    <dgm:cxn modelId="{8F64E16E-615F-492D-AB42-C73F9C49E1C0}" type="presParOf" srcId="{269D1268-9274-434C-82C6-541BB3AB6986}" destId="{103C8C5F-DAE3-4845-8AB3-2530020C6B04}" srcOrd="1" destOrd="0" presId="urn:microsoft.com/office/officeart/2016/7/layout/LinearBlockProcessNumbered"/>
    <dgm:cxn modelId="{ECBC9935-E43F-48CA-83B2-601DE3B2A40C}" type="presParOf" srcId="{269D1268-9274-434C-82C6-541BB3AB6986}" destId="{AD320547-DDE1-488C-8C7F-634E7E470517}" srcOrd="2" destOrd="0" presId="urn:microsoft.com/office/officeart/2016/7/layout/LinearBlockProcessNumbered"/>
    <dgm:cxn modelId="{45C598D5-2F27-486D-ADE3-861574E84FD8}" type="presParOf" srcId="{CBEA8E21-457C-4653-8CDF-D0B4D10C8BCA}" destId="{3CEDBCA3-F689-4EE0-948A-C1AC2B222169}" srcOrd="1" destOrd="0" presId="urn:microsoft.com/office/officeart/2016/7/layout/LinearBlockProcessNumbered"/>
    <dgm:cxn modelId="{AF5A0EA2-A22A-49F8-8A4C-5C712F65D286}" type="presParOf" srcId="{CBEA8E21-457C-4653-8CDF-D0B4D10C8BCA}" destId="{CC2236DC-E493-4E09-96F3-AC6097829E65}" srcOrd="2" destOrd="0" presId="urn:microsoft.com/office/officeart/2016/7/layout/LinearBlockProcessNumbered"/>
    <dgm:cxn modelId="{AAE447D1-D240-40F7-9A68-14190BD0406E}" type="presParOf" srcId="{CC2236DC-E493-4E09-96F3-AC6097829E65}" destId="{D84AD2EC-62A3-482A-938E-A081FC8E6543}" srcOrd="0" destOrd="0" presId="urn:microsoft.com/office/officeart/2016/7/layout/LinearBlockProcessNumbered"/>
    <dgm:cxn modelId="{A5F6B4EA-96A8-4CAF-A59D-FAE3C954CED4}" type="presParOf" srcId="{CC2236DC-E493-4E09-96F3-AC6097829E65}" destId="{EA10E248-0168-4639-8C09-18086A9008DC}" srcOrd="1" destOrd="0" presId="urn:microsoft.com/office/officeart/2016/7/layout/LinearBlockProcessNumbered"/>
    <dgm:cxn modelId="{3EF85E3B-2239-4040-B4D3-B9C8C9237793}" type="presParOf" srcId="{CC2236DC-E493-4E09-96F3-AC6097829E65}" destId="{D5ECD769-99C7-4DAF-B83C-A0815BC68AA3}" srcOrd="2" destOrd="0" presId="urn:microsoft.com/office/officeart/2016/7/layout/LinearBlockProcessNumbered"/>
    <dgm:cxn modelId="{947EEF3D-95FA-45D6-9874-E787EE9216C6}" type="presParOf" srcId="{CBEA8E21-457C-4653-8CDF-D0B4D10C8BCA}" destId="{F2C4D43C-CE5E-4714-BB3A-29FAA18230EF}" srcOrd="3" destOrd="0" presId="urn:microsoft.com/office/officeart/2016/7/layout/LinearBlockProcessNumbered"/>
    <dgm:cxn modelId="{BCF741D5-CC6B-45D5-AD13-56BD290CE5BC}" type="presParOf" srcId="{CBEA8E21-457C-4653-8CDF-D0B4D10C8BCA}" destId="{98FAED50-CD40-4483-A520-952FDF96D896}" srcOrd="4" destOrd="0" presId="urn:microsoft.com/office/officeart/2016/7/layout/LinearBlockProcessNumbered"/>
    <dgm:cxn modelId="{53EC3A68-0AFE-493E-B0F1-F5AC94225E64}" type="presParOf" srcId="{98FAED50-CD40-4483-A520-952FDF96D896}" destId="{14EFE57E-CD9D-41BA-8297-3618E3E89013}" srcOrd="0" destOrd="0" presId="urn:microsoft.com/office/officeart/2016/7/layout/LinearBlockProcessNumbered"/>
    <dgm:cxn modelId="{495C231D-3D07-446D-AFC3-FFF339BE8FAF}" type="presParOf" srcId="{98FAED50-CD40-4483-A520-952FDF96D896}" destId="{8275FE0F-CFB1-4788-9B5E-7B8A0EC57C77}" srcOrd="1" destOrd="0" presId="urn:microsoft.com/office/officeart/2016/7/layout/LinearBlockProcessNumbered"/>
    <dgm:cxn modelId="{488E96C8-C599-4D25-B995-CB5641D72366}" type="presParOf" srcId="{98FAED50-CD40-4483-A520-952FDF96D896}" destId="{15D0C1F2-3E6D-4A4F-982C-140E32E0FD0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10D66-9960-4EDF-8319-B0A841BA4081}">
      <dsp:nvSpPr>
        <dsp:cNvPr id="0" name=""/>
        <dsp:cNvSpPr/>
      </dsp:nvSpPr>
      <dsp:spPr>
        <a:xfrm>
          <a:off x="0" y="0"/>
          <a:ext cx="3037879" cy="30827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 smtClean="0"/>
            <a:t>Recurring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 smtClean="0"/>
            <a:t>Capital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 smtClean="0"/>
            <a:t>Needs	</a:t>
          </a:r>
          <a:endParaRPr lang="en-US" sz="2600" kern="1200" dirty="0"/>
        </a:p>
      </dsp:txBody>
      <dsp:txXfrm>
        <a:off x="0" y="1233084"/>
        <a:ext cx="3037879" cy="1849626"/>
      </dsp:txXfrm>
    </dsp:sp>
    <dsp:sp modelId="{103C8C5F-DAE3-4845-8AB3-2530020C6B04}">
      <dsp:nvSpPr>
        <dsp:cNvPr id="0" name=""/>
        <dsp:cNvSpPr/>
      </dsp:nvSpPr>
      <dsp:spPr>
        <a:xfrm>
          <a:off x="75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01</a:t>
          </a:r>
        </a:p>
      </dsp:txBody>
      <dsp:txXfrm>
        <a:off x="750" y="0"/>
        <a:ext cx="3037879" cy="1233084"/>
      </dsp:txXfrm>
    </dsp:sp>
    <dsp:sp modelId="{D84AD2EC-62A3-482A-938E-A081FC8E6543}">
      <dsp:nvSpPr>
        <dsp:cNvPr id="0" name=""/>
        <dsp:cNvSpPr/>
      </dsp:nvSpPr>
      <dsp:spPr>
        <a:xfrm>
          <a:off x="3281660" y="0"/>
          <a:ext cx="3037879" cy="3082711"/>
        </a:xfrm>
        <a:prstGeom prst="rect">
          <a:avLst/>
        </a:prstGeom>
        <a:solidFill>
          <a:schemeClr val="accent4"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accent4">
              <a:hueOff val="667507"/>
              <a:satOff val="8922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 smtClean="0"/>
            <a:t>Existing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 smtClean="0"/>
            <a:t>Approved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 smtClean="0"/>
            <a:t>projects</a:t>
          </a:r>
          <a:endParaRPr lang="en-US" sz="2600" kern="1200" dirty="0"/>
        </a:p>
      </dsp:txBody>
      <dsp:txXfrm>
        <a:off x="3281660" y="1233084"/>
        <a:ext cx="3037879" cy="1849626"/>
      </dsp:txXfrm>
    </dsp:sp>
    <dsp:sp modelId="{EA10E248-0168-4639-8C09-18086A9008DC}">
      <dsp:nvSpPr>
        <dsp:cNvPr id="0" name=""/>
        <dsp:cNvSpPr/>
      </dsp:nvSpPr>
      <dsp:spPr>
        <a:xfrm>
          <a:off x="328166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02</a:t>
          </a:r>
        </a:p>
      </dsp:txBody>
      <dsp:txXfrm>
        <a:off x="3281660" y="0"/>
        <a:ext cx="3037879" cy="1233084"/>
      </dsp:txXfrm>
    </dsp:sp>
    <dsp:sp modelId="{14EFE57E-CD9D-41BA-8297-3618E3E89013}">
      <dsp:nvSpPr>
        <dsp:cNvPr id="0" name=""/>
        <dsp:cNvSpPr/>
      </dsp:nvSpPr>
      <dsp:spPr>
        <a:xfrm>
          <a:off x="6562570" y="0"/>
          <a:ext cx="3037879" cy="3082711"/>
        </a:xfrm>
        <a:prstGeom prst="rect">
          <a:avLst/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accent4">
              <a:hueOff val="1335015"/>
              <a:satOff val="17844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 smtClean="0"/>
            <a:t>New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2600" kern="1200" dirty="0" smtClean="0"/>
            <a:t>projects</a:t>
          </a:r>
          <a:endParaRPr lang="en-US" sz="2600" kern="1200" dirty="0"/>
        </a:p>
      </dsp:txBody>
      <dsp:txXfrm>
        <a:off x="6562570" y="1233084"/>
        <a:ext cx="3037879" cy="1849626"/>
      </dsp:txXfrm>
    </dsp:sp>
    <dsp:sp modelId="{8275FE0F-CFB1-4788-9B5E-7B8A0EC57C77}">
      <dsp:nvSpPr>
        <dsp:cNvPr id="0" name=""/>
        <dsp:cNvSpPr/>
      </dsp:nvSpPr>
      <dsp:spPr>
        <a:xfrm>
          <a:off x="656257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anchor="ctr" anchorCtr="0">
          <a:noAutofit/>
        </a:bodyPr>
        <a:lstStyle/>
        <a:p>
          <a:pPr lvl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/>
            <a:t>03</a:t>
          </a:r>
        </a:p>
      </dsp:txBody>
      <dsp:txXfrm>
        <a:off x="6562570" y="0"/>
        <a:ext cx="3037879" cy="1233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0.1641</cdr:x>
      <cdr:y>0.95722</cdr:y>
    </cdr:from>
    <cdr:to>
      <cdr:x>0.91079</cdr:x>
      <cdr:y>0.98217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19225" y="5114926"/>
          <a:ext cx="6457950" cy="133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0.16189</cdr:x>
      <cdr:y>0.9697</cdr:y>
    </cdr:from>
    <cdr:to>
      <cdr:x>0.90749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00175" y="5181600"/>
          <a:ext cx="6448425" cy="1619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0.16044</cdr:x>
      <cdr:y>0.96348</cdr:y>
    </cdr:from>
    <cdr:to>
      <cdr:x>0.90291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16629" y="5276850"/>
          <a:ext cx="6555796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FY2025                         </a:t>
          </a:r>
          <a:r>
            <a:rPr lang="en-US" sz="1100" dirty="0" smtClean="0"/>
            <a:t>      FY2026</a:t>
          </a:r>
          <a:r>
            <a:rPr lang="en-US" sz="1100" baseline="0" dirty="0" smtClean="0"/>
            <a:t>                            </a:t>
          </a:r>
          <a:r>
            <a:rPr lang="en-US" sz="1100" baseline="0" dirty="0"/>
            <a:t>FY2027                      </a:t>
          </a:r>
          <a:r>
            <a:rPr lang="en-US" sz="1100" baseline="0" dirty="0" smtClean="0"/>
            <a:t>       </a:t>
          </a:r>
          <a:r>
            <a:rPr lang="en-US" sz="1100" baseline="0" dirty="0"/>
            <a:t>FY2028                      </a:t>
          </a:r>
          <a:r>
            <a:rPr lang="en-US" sz="1100" baseline="0" dirty="0" smtClean="0"/>
            <a:t>        </a:t>
          </a:r>
          <a:r>
            <a:rPr lang="en-US" sz="1100" baseline="0" dirty="0"/>
            <a:t>FY2029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0.16379</cdr:x>
      <cdr:y>0.97082</cdr:y>
    </cdr:from>
    <cdr:to>
      <cdr:x>0.91487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7800" y="4752975"/>
          <a:ext cx="6638925" cy="142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0.16039</cdr:x>
      <cdr:y>0.96357</cdr:y>
    </cdr:from>
    <cdr:to>
      <cdr:x>0.90409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19226" y="5038726"/>
          <a:ext cx="6580861" cy="190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>
              <a:latin typeface="Garamond" panose="02020404030301010803" pitchFamily="18" charset="0"/>
            </a:rPr>
            <a:t> </a:t>
          </a:r>
          <a:r>
            <a:rPr lang="en-US" sz="1200" b="1" dirty="0">
              <a:latin typeface="Garamond" panose="02020404030301010803" pitchFamily="18" charset="0"/>
            </a:rPr>
            <a:t>FY2025                           FY2026                        FY2027            </a:t>
          </a:r>
          <a:r>
            <a:rPr lang="en-US" sz="1200" b="1" dirty="0" smtClean="0">
              <a:latin typeface="Garamond" panose="02020404030301010803" pitchFamily="18" charset="0"/>
            </a:rPr>
            <a:t>           </a:t>
          </a:r>
          <a:r>
            <a:rPr lang="en-US" sz="1200" b="1" dirty="0">
              <a:latin typeface="Garamond" panose="02020404030301010803" pitchFamily="18" charset="0"/>
            </a:rPr>
            <a:t>FY2028</a:t>
          </a:r>
          <a:r>
            <a:rPr lang="en-US" sz="1200" b="1" baseline="0" dirty="0">
              <a:latin typeface="Garamond" panose="02020404030301010803" pitchFamily="18" charset="0"/>
            </a:rPr>
            <a:t>               </a:t>
          </a:r>
          <a:r>
            <a:rPr lang="en-US" sz="1200" b="1" baseline="0" dirty="0" smtClean="0">
              <a:latin typeface="Garamond" panose="02020404030301010803" pitchFamily="18" charset="0"/>
            </a:rPr>
            <a:t>       </a:t>
          </a:r>
          <a:r>
            <a:rPr lang="en-US" sz="1200" b="1" baseline="0" dirty="0">
              <a:latin typeface="Garamond" panose="02020404030301010803" pitchFamily="18" charset="0"/>
            </a:rPr>
            <a:t>FY2029</a:t>
          </a:r>
          <a:endParaRPr lang="en-US" sz="1200" b="1" dirty="0">
            <a:latin typeface="Garamond" panose="02020404030301010803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DD847EA-9081-43A3-8211-C31C722014ED}" type="datetimeFigureOut">
              <a:rPr lang="en-US" smtClean="0"/>
              <a:t>5/3/2024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127234-4CCC-4D44-8574-686ADA7EE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7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25E670C-5F98-4961-8C9F-57D63CE84659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41C99-057F-4FBD-845B-32D673B4DEBB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F435-97A5-4A26-BB2D-43B7BA0D4E2A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13E38-C98F-4111-98A9-83F0DADA77A7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9329F-C0AA-4519-8CC8-15655E3CE069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A885-74DC-4CF2-AAB3-12F04A474BD0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5394-30EA-4FB8-A570-E6FD01E18BD5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6E6B1-64AF-47FF-84F1-CFD070D0246D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2265-CF42-467A-9B40-C103C58E7FA9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B5DE5-E34F-4568-A4F3-414B5E687484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9F7F-0577-44B4-BD0A-504FDE45910F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531DE-2204-4420-8EDD-B13AF617CD81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40B7-12B4-44C4-B128-45E241C8D123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EFDD-B123-4C25-A5BF-FEAEE2F07A3F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0D3C-0497-4FC6-8D6D-9AF5EE895CF1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22B1-F1F7-463E-B949-0AC9E3253AA7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C5D6-5912-49F2-84D6-8E719EAC93E6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B753C87-E0CE-4BBA-8ADC-04D27885436A}" type="datetime1">
              <a:rPr lang="en-US" smtClean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e up of wood grain">
            <a:extLst>
              <a:ext uri="{FF2B5EF4-FFF2-40B4-BE49-F238E27FC236}">
                <a16:creationId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D262D4-AE8B-4620-949A-609FC366FC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4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05853C-E63A-49E2-84A4-4B7DD77A56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00549F-5B68-400C-A605-BDF102BDBB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Rounded Rectangle 17">
              <a:extLst>
                <a:ext uri="{FF2B5EF4-FFF2-40B4-BE49-F238E27FC236}">
                  <a16:creationId xmlns:a16="http://schemas.microsoft.com/office/drawing/2014/main" id="{CE12C213-76C6-4953-849D-69BD0C0740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D5C439-F0A9-41AB-BF38-FB38EB00B7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id="{CE714C63-2EB2-4CE0-8982-994E7A37AA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568286-7D0B-4E62-BC33-A99A0FD743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City of Agawam</a:t>
            </a:r>
            <a:br>
              <a:rPr lang="en-US" b="1" dirty="0" smtClean="0">
                <a:solidFill>
                  <a:schemeClr val="accent5"/>
                </a:solidFill>
              </a:rPr>
            </a:br>
            <a:r>
              <a:rPr lang="en-US" sz="4000" b="1" dirty="0" smtClean="0">
                <a:solidFill>
                  <a:schemeClr val="accent5"/>
                </a:solidFill>
              </a:rPr>
              <a:t>Capital Improvement Program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22DAF0-5C05-4D01-A6C7-2832665773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Fiscal Year 2025 to Fiscal Year 2029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39077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gawam MA Fire Leaves 1 Dead – NBC Bos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83" y="713062"/>
            <a:ext cx="5519959" cy="31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1934" y="3265027"/>
            <a:ext cx="4232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Two New Fire Engines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635" y="1711354"/>
            <a:ext cx="4706224" cy="39727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1799" y="5099376"/>
            <a:ext cx="4341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Fire Headquarters Roof</a:t>
            </a:r>
            <a:endParaRPr lang="en-US" sz="3200" b="1" dirty="0"/>
          </a:p>
        </p:txBody>
      </p:sp>
      <p:pic>
        <p:nvPicPr>
          <p:cNvPr id="5130" name="Picture 10" descr="What You Should Do at Uncontrolled Intersections - Personal Injury Lawyer  Los Ange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56" y="3920056"/>
            <a:ext cx="3089886" cy="221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4858" y="4386327"/>
            <a:ext cx="1780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Suffield/Cooper</a:t>
            </a:r>
          </a:p>
          <a:p>
            <a:pPr algn="ctr"/>
            <a:r>
              <a:rPr lang="en-US" b="1" dirty="0" smtClean="0"/>
              <a:t>Rowley Street</a:t>
            </a:r>
          </a:p>
          <a:p>
            <a:pPr algn="ctr"/>
            <a:r>
              <a:rPr lang="en-US" b="1" dirty="0" smtClean="0"/>
              <a:t>Intersection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250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ater Line Installation | Holm's Plumbing – Logan, 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18" y="890949"/>
            <a:ext cx="3519735" cy="351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hat Is Sewer Slope, and Why Does It Matter? | Sewer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891" y="890949"/>
            <a:ext cx="2853278" cy="24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0470" y="4697835"/>
            <a:ext cx="2523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/>
              <a:t>New Water Lines</a:t>
            </a:r>
          </a:p>
          <a:p>
            <a:pPr algn="ctr"/>
            <a:r>
              <a:rPr lang="en-US" b="1" dirty="0" smtClean="0"/>
              <a:t>Main Street</a:t>
            </a:r>
          </a:p>
          <a:p>
            <a:pPr algn="ctr"/>
            <a:r>
              <a:rPr lang="en-US" b="1" dirty="0" smtClean="0"/>
              <a:t>Suffield Street</a:t>
            </a:r>
          </a:p>
          <a:p>
            <a:pPr algn="ctr"/>
            <a:r>
              <a:rPr lang="en-US" b="1" dirty="0" smtClean="0"/>
              <a:t>Silver/Perry/Mill Street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43207" y="3487354"/>
            <a:ext cx="1793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/>
              <a:t>New Sewer Line</a:t>
            </a:r>
          </a:p>
          <a:p>
            <a:pPr algn="ctr"/>
            <a:r>
              <a:rPr lang="en-US" b="1" dirty="0" smtClean="0"/>
              <a:t>Main Street</a:t>
            </a:r>
          </a:p>
          <a:p>
            <a:endParaRPr lang="en-US" dirty="0"/>
          </a:p>
        </p:txBody>
      </p:sp>
      <p:pic>
        <p:nvPicPr>
          <p:cNvPr id="6150" name="Picture 6" descr="3 Applications for Sewer Jet Trucks in Municipalities | Vac-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807" y="1197700"/>
            <a:ext cx="2670322" cy="171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School Street Park, Massachusetts - 22 Reviews, Map | AllTrai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School Street Park, Massachusetts - 22 Reviews, Map | AllTrails"/>
          <p:cNvSpPr>
            <a:spLocks noChangeAspect="1" noChangeArrowheads="1"/>
          </p:cNvSpPr>
          <p:nvPr/>
        </p:nvSpPr>
        <p:spPr bwMode="auto">
          <a:xfrm>
            <a:off x="8738911" y="4258283"/>
            <a:ext cx="1639876" cy="16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12" descr="Best Hikes and Trails in Agawam | AllTrail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8" name="Picture 14" descr="SCHOOL STREET PARK - Updated April 2024 - 12 Photos - School St, Agawam,  Massachusetts - Parks - Yel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497" y="3794757"/>
            <a:ext cx="1806156" cy="180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37545" y="2989134"/>
            <a:ext cx="300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Wastewater </a:t>
            </a:r>
            <a:r>
              <a:rPr lang="en-US" b="1" dirty="0" err="1" smtClean="0"/>
              <a:t>Jetter</a:t>
            </a:r>
            <a:r>
              <a:rPr lang="en-US" b="1" dirty="0" smtClean="0"/>
              <a:t>/</a:t>
            </a:r>
            <a:r>
              <a:rPr lang="en-US" b="1" dirty="0" err="1" smtClean="0"/>
              <a:t>Vac</a:t>
            </a:r>
            <a:r>
              <a:rPr lang="en-US" b="1" dirty="0" smtClean="0"/>
              <a:t> Truck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13823" y="5720977"/>
            <a:ext cx="422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School Street Pump Station Odor Control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150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875416"/>
              </p:ext>
            </p:extLst>
          </p:nvPr>
        </p:nvGraphicFramePr>
        <p:xfrm>
          <a:off x="1233181" y="2172108"/>
          <a:ext cx="9276126" cy="2787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8126">
                  <a:extLst>
                    <a:ext uri="{9D8B030D-6E8A-4147-A177-3AD203B41FA5}">
                      <a16:colId xmlns:a16="http://schemas.microsoft.com/office/drawing/2014/main" val="272269703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586108321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40447916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850804064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13132307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4094578377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FY2025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FY2026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FY2027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FY2028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FY2029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89021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173092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GENERAL FUND APPROPRIATIONS</a:t>
                      </a:r>
                      <a:endParaRPr lang="en-US" sz="1600" b="1" i="0" u="none" strike="noStrike" dirty="0">
                        <a:solidFill>
                          <a:schemeClr val="accent5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5"/>
                          </a:solidFill>
                          <a:effectLst/>
                        </a:rPr>
                        <a:t>$2,215,000</a:t>
                      </a:r>
                      <a:endParaRPr lang="en-US" sz="1600" b="1" i="0" u="none" strike="noStrike">
                        <a:solidFill>
                          <a:schemeClr val="accent5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$2,688,800</a:t>
                      </a:r>
                      <a:endParaRPr lang="en-US" sz="1600" b="1" i="0" u="none" strike="noStrike" dirty="0">
                        <a:solidFill>
                          <a:schemeClr val="accent5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$2,330,000</a:t>
                      </a:r>
                      <a:endParaRPr lang="en-US" sz="1600" b="1" i="0" u="none" strike="noStrike" dirty="0">
                        <a:solidFill>
                          <a:schemeClr val="accent5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5"/>
                          </a:solidFill>
                          <a:effectLst/>
                        </a:rPr>
                        <a:t>$2,483,000</a:t>
                      </a:r>
                      <a:endParaRPr lang="en-US" sz="1600" b="1" i="0" u="none" strike="noStrike">
                        <a:solidFill>
                          <a:schemeClr val="accent5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$2,619,435</a:t>
                      </a:r>
                      <a:endParaRPr lang="en-US" sz="1600" b="1" i="0" u="none" strike="noStrike" dirty="0">
                        <a:solidFill>
                          <a:schemeClr val="accent5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130513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868396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WATER FUND APPROPRIATIONS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3"/>
                          </a:solidFill>
                          <a:effectLst/>
                        </a:rPr>
                        <a:t>$415,174</a:t>
                      </a:r>
                      <a:endParaRPr lang="en-US" sz="1600" b="1" i="0" u="none" strike="noStrike">
                        <a:solidFill>
                          <a:schemeClr val="accent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3"/>
                          </a:solidFill>
                          <a:effectLst/>
                        </a:rPr>
                        <a:t>$227,174</a:t>
                      </a:r>
                      <a:endParaRPr lang="en-US" sz="1600" b="1" i="0" u="none" strike="noStrike">
                        <a:solidFill>
                          <a:schemeClr val="accent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$197,174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$297,174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$447,174</a:t>
                      </a:r>
                      <a:endParaRPr lang="en-US" sz="1600" b="1" i="0" u="none" strike="noStrike" dirty="0">
                        <a:solidFill>
                          <a:schemeClr val="accent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975579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4961979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WASTEWATER </a:t>
                      </a:r>
                      <a:r>
                        <a:rPr lang="en-US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APPROPRIATIONS</a:t>
                      </a:r>
                      <a:endParaRPr lang="en-US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$555,124</a:t>
                      </a:r>
                      <a:endParaRPr lang="en-US" sz="16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$47,174</a:t>
                      </a:r>
                      <a:endParaRPr lang="en-US" sz="16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$47,174</a:t>
                      </a:r>
                      <a:endParaRPr lang="en-US" sz="16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$47,174</a:t>
                      </a:r>
                      <a:endParaRPr lang="en-US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$117,174</a:t>
                      </a:r>
                      <a:endParaRPr lang="en-US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961603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574429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GOLF FUND APPROPRIATIONS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accent1"/>
                          </a:solidFill>
                          <a:effectLst/>
                        </a:rPr>
                        <a:t>$25,000</a:t>
                      </a:r>
                      <a:endParaRPr lang="en-US" sz="1600" b="1" i="0" u="sng" strike="noStrike" dirty="0">
                        <a:solidFill>
                          <a:schemeClr val="accent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accent1"/>
                          </a:solidFill>
                          <a:effectLst/>
                        </a:rPr>
                        <a:t>$25,000</a:t>
                      </a:r>
                      <a:endParaRPr lang="en-US" sz="1600" b="1" i="0" u="sng" strike="noStrike" dirty="0">
                        <a:solidFill>
                          <a:schemeClr val="accent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accent1"/>
                          </a:solidFill>
                          <a:effectLst/>
                        </a:rPr>
                        <a:t>$25,000</a:t>
                      </a:r>
                      <a:endParaRPr lang="en-US" sz="1600" b="1" i="0" u="sng" strike="noStrike" dirty="0">
                        <a:solidFill>
                          <a:schemeClr val="accent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accent1"/>
                          </a:solidFill>
                          <a:effectLst/>
                        </a:rPr>
                        <a:t>$25,000</a:t>
                      </a:r>
                      <a:endParaRPr lang="en-US" sz="1600" b="1" i="0" u="sng" strike="noStrike" dirty="0">
                        <a:solidFill>
                          <a:schemeClr val="accent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accent1"/>
                          </a:solidFill>
                          <a:effectLst/>
                        </a:rPr>
                        <a:t>$25,000</a:t>
                      </a:r>
                      <a:endParaRPr lang="en-US" sz="1600" b="1" i="0" u="sng" strike="noStrike" dirty="0">
                        <a:solidFill>
                          <a:schemeClr val="accent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273611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656566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 ANNUAL APPROPRIATIONS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$3,210,298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$2,988,148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$2,599,348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$2,852,348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$3,208,783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405276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0000" y="855677"/>
            <a:ext cx="74195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Annual Appropriations</a:t>
            </a:r>
          </a:p>
          <a:p>
            <a:pPr algn="ctr"/>
            <a:r>
              <a:rPr lang="en-US" sz="2800" b="1" u="sng" dirty="0" smtClean="0"/>
              <a:t>General Fund and Self Sustaining Departments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342690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594453"/>
              </p:ext>
            </p:extLst>
          </p:nvPr>
        </p:nvGraphicFramePr>
        <p:xfrm>
          <a:off x="1031846" y="1543953"/>
          <a:ext cx="10117121" cy="4545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3981">
                  <a:extLst>
                    <a:ext uri="{9D8B030D-6E8A-4147-A177-3AD203B41FA5}">
                      <a16:colId xmlns:a16="http://schemas.microsoft.com/office/drawing/2014/main" val="3816563347"/>
                    </a:ext>
                  </a:extLst>
                </a:gridCol>
                <a:gridCol w="1456628">
                  <a:extLst>
                    <a:ext uri="{9D8B030D-6E8A-4147-A177-3AD203B41FA5}">
                      <a16:colId xmlns:a16="http://schemas.microsoft.com/office/drawing/2014/main" val="3007368209"/>
                    </a:ext>
                  </a:extLst>
                </a:gridCol>
                <a:gridCol w="1456628">
                  <a:extLst>
                    <a:ext uri="{9D8B030D-6E8A-4147-A177-3AD203B41FA5}">
                      <a16:colId xmlns:a16="http://schemas.microsoft.com/office/drawing/2014/main" val="2717132727"/>
                    </a:ext>
                  </a:extLst>
                </a:gridCol>
                <a:gridCol w="1456628">
                  <a:extLst>
                    <a:ext uri="{9D8B030D-6E8A-4147-A177-3AD203B41FA5}">
                      <a16:colId xmlns:a16="http://schemas.microsoft.com/office/drawing/2014/main" val="1442917924"/>
                    </a:ext>
                  </a:extLst>
                </a:gridCol>
                <a:gridCol w="1456628">
                  <a:extLst>
                    <a:ext uri="{9D8B030D-6E8A-4147-A177-3AD203B41FA5}">
                      <a16:colId xmlns:a16="http://schemas.microsoft.com/office/drawing/2014/main" val="3411610326"/>
                    </a:ext>
                  </a:extLst>
                </a:gridCol>
                <a:gridCol w="1456628">
                  <a:extLst>
                    <a:ext uri="{9D8B030D-6E8A-4147-A177-3AD203B41FA5}">
                      <a16:colId xmlns:a16="http://schemas.microsoft.com/office/drawing/2014/main" val="296747102"/>
                    </a:ext>
                  </a:extLst>
                </a:gridCol>
              </a:tblGrid>
              <a:tr h="226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</a:rPr>
                        <a:t>PROJECT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FY2025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FY2026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FY2027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FY2028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FY2029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3014914495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4165516715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DPW Facility Alterations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$63,504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$61,152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3134558064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Stormwater Project (CW-03-15)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$14,528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2660103049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Senior Center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$392,255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$377,295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$357,361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$342,454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2974977300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Stormwater Project (CW-03-15A)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$6,538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3565300002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Building Maintenance Extension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$5,975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$5,850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$5,725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$5,600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$5,450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925443082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Modular Classrooms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$86,400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$83,200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3317018509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Middle School Roof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$23,760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$22,880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754385240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Middle &amp; Jr High Repairs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$6,480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$6,240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4182488650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Athletic Facilities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$590,670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$580,570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$570,470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$560,370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$545,270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1971842062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Middle School Boiler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$41,300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$39,550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$37,800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$36,400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3169678213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DPW Façade Repair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$18,880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$18,080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$17,280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$16,640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3084699515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Middle School Sewer/Stormwater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$134,750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$129,500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$124,250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$114,000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$109,000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1768904327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Jr High Boiler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$38,250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$36,750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$35,250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$33,750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$27,250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613353052"/>
                  </a:ext>
                </a:extLst>
              </a:tr>
              <a:tr h="2163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LED Streetlights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</a:rPr>
                        <a:t>$154,600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</a:rPr>
                        <a:t>$148,600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</a:rPr>
                        <a:t>$142,600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$136,600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 dirty="0">
                          <a:effectLst/>
                        </a:rPr>
                        <a:t>$130,600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3016045110"/>
                  </a:ext>
                </a:extLst>
              </a:tr>
              <a:tr h="22670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4059841633"/>
                  </a:ext>
                </a:extLst>
              </a:tr>
              <a:tr h="226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Existing </a:t>
                      </a:r>
                      <a:r>
                        <a:rPr lang="en-US" sz="1600" b="1" u="none" strike="noStrike" dirty="0" smtClean="0">
                          <a:effectLst/>
                        </a:rPr>
                        <a:t>General Fund Bonds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$1,577,890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$1,509,667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$1,290,736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$1,245,814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$817,570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8708" marR="8708" marT="8708" marB="0" anchor="b"/>
                </a:tc>
                <a:extLst>
                  <a:ext uri="{0D108BD9-81ED-4DB2-BD59-A6C34878D82A}">
                    <a16:rowId xmlns:a16="http://schemas.microsoft.com/office/drawing/2014/main" val="199388828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78074" y="796954"/>
            <a:ext cx="6260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Existing General Fund Bond Costs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538860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079943"/>
              </p:ext>
            </p:extLst>
          </p:nvPr>
        </p:nvGraphicFramePr>
        <p:xfrm>
          <a:off x="1525398" y="680600"/>
          <a:ext cx="8839200" cy="536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3056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403540"/>
              </p:ext>
            </p:extLst>
          </p:nvPr>
        </p:nvGraphicFramePr>
        <p:xfrm>
          <a:off x="1082180" y="1258350"/>
          <a:ext cx="10133903" cy="4244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9828">
                  <a:extLst>
                    <a:ext uri="{9D8B030D-6E8A-4147-A177-3AD203B41FA5}">
                      <a16:colId xmlns:a16="http://schemas.microsoft.com/office/drawing/2014/main" val="463282740"/>
                    </a:ext>
                  </a:extLst>
                </a:gridCol>
                <a:gridCol w="1454815">
                  <a:extLst>
                    <a:ext uri="{9D8B030D-6E8A-4147-A177-3AD203B41FA5}">
                      <a16:colId xmlns:a16="http://schemas.microsoft.com/office/drawing/2014/main" val="761639497"/>
                    </a:ext>
                  </a:extLst>
                </a:gridCol>
                <a:gridCol w="1454815">
                  <a:extLst>
                    <a:ext uri="{9D8B030D-6E8A-4147-A177-3AD203B41FA5}">
                      <a16:colId xmlns:a16="http://schemas.microsoft.com/office/drawing/2014/main" val="4115152936"/>
                    </a:ext>
                  </a:extLst>
                </a:gridCol>
                <a:gridCol w="1454815">
                  <a:extLst>
                    <a:ext uri="{9D8B030D-6E8A-4147-A177-3AD203B41FA5}">
                      <a16:colId xmlns:a16="http://schemas.microsoft.com/office/drawing/2014/main" val="2878372327"/>
                    </a:ext>
                  </a:extLst>
                </a:gridCol>
                <a:gridCol w="1454815">
                  <a:extLst>
                    <a:ext uri="{9D8B030D-6E8A-4147-A177-3AD203B41FA5}">
                      <a16:colId xmlns:a16="http://schemas.microsoft.com/office/drawing/2014/main" val="4253052598"/>
                    </a:ext>
                  </a:extLst>
                </a:gridCol>
                <a:gridCol w="1454815">
                  <a:extLst>
                    <a:ext uri="{9D8B030D-6E8A-4147-A177-3AD203B41FA5}">
                      <a16:colId xmlns:a16="http://schemas.microsoft.com/office/drawing/2014/main" val="3501720528"/>
                    </a:ext>
                  </a:extLst>
                </a:gridCol>
              </a:tblGrid>
              <a:tr h="36201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FY2025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FY2026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FY2027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>
                          <a:effectLst/>
                        </a:rPr>
                        <a:t>FY2028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effectLst/>
                        </a:rPr>
                        <a:t>FY2029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2540677324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Existing General Fund </a:t>
                      </a:r>
                      <a:r>
                        <a:rPr lang="en-US" sz="1600" b="1" u="none" strike="noStrike" dirty="0" smtClean="0">
                          <a:effectLst/>
                        </a:rPr>
                        <a:t>Bonds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$1,577,890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$1,509,667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$1,290,736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$1,245,814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$817,570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3390493092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526802081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Police HQ/Still Brook Park/Library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$1,702,879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$1,663,759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$1,624,638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$1,585,518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992576627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Reed Street Outfall Project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$167,713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$161,834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$155,956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$150,077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1876938326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Suffield/Cooper/Rowley Streets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$245,625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$239,250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$232,875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1340790065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Fire Engines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$299,250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$290,325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299782234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solidFill>
                            <a:srgbClr val="C00000"/>
                          </a:solidFill>
                          <a:effectLst/>
                        </a:rPr>
                        <a:t>Agawam High School Project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$10,010,000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1737302360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Projected New </a:t>
                      </a:r>
                      <a:r>
                        <a:rPr lang="en-US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Bonds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rgbClr val="C00000"/>
                          </a:solidFill>
                          <a:effectLst/>
                        </a:rPr>
                        <a:t>$0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rgbClr val="C00000"/>
                          </a:solidFill>
                          <a:effectLst/>
                        </a:rPr>
                        <a:t>$1,870,592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rgbClr val="C00000"/>
                          </a:solidFill>
                          <a:effectLst/>
                        </a:rPr>
                        <a:t>$2,071,218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rgbClr val="C00000"/>
                          </a:solidFill>
                          <a:effectLst/>
                        </a:rPr>
                        <a:t>$2,319,094</a:t>
                      </a:r>
                      <a:endParaRPr lang="en-US" sz="1600" b="1" i="0" u="none" strike="noStrike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$12,268,795</a:t>
                      </a:r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982166471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2914621104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Total </a:t>
                      </a:r>
                      <a:r>
                        <a:rPr lang="en-US" sz="1600" b="1" u="none" strike="noStrike" dirty="0" smtClean="0">
                          <a:effectLst/>
                        </a:rPr>
                        <a:t>Existing and</a:t>
                      </a:r>
                    </a:p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</a:rPr>
                        <a:t>                          New </a:t>
                      </a:r>
                      <a:r>
                        <a:rPr lang="en-US" sz="1600" b="1" u="none" strike="noStrike" dirty="0">
                          <a:effectLst/>
                        </a:rPr>
                        <a:t>Bond Costs</a:t>
                      </a:r>
                      <a:endParaRPr lang="en-US" sz="1600" b="1" i="0" u="none" strike="noStrike" dirty="0">
                        <a:solidFill>
                          <a:srgbClr val="37562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$1,577,890</a:t>
                      </a:r>
                      <a:endParaRPr lang="en-US" sz="1600" b="1" i="0" u="none" strike="noStrike">
                        <a:solidFill>
                          <a:srgbClr val="37562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$3,380,259</a:t>
                      </a:r>
                      <a:endParaRPr lang="en-US" sz="1600" b="1" i="0" u="none" strike="noStrike">
                        <a:solidFill>
                          <a:srgbClr val="37562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$3,361,954</a:t>
                      </a:r>
                      <a:endParaRPr lang="en-US" sz="1600" b="1" i="0" u="none" strike="noStrike">
                        <a:solidFill>
                          <a:srgbClr val="37562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$3,564,908</a:t>
                      </a:r>
                      <a:endParaRPr lang="en-US" sz="1600" b="1" i="0" u="none" strike="noStrike">
                        <a:solidFill>
                          <a:srgbClr val="37562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$13,086,365</a:t>
                      </a:r>
                      <a:endParaRPr lang="en-US" sz="1600" b="1" i="0" u="none" strike="noStrike" dirty="0">
                        <a:solidFill>
                          <a:srgbClr val="375623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5567" marR="5567" marT="5567" marB="0" anchor="b"/>
                </a:tc>
                <a:extLst>
                  <a:ext uri="{0D108BD9-81ED-4DB2-BD59-A6C34878D82A}">
                    <a16:rowId xmlns:a16="http://schemas.microsoft.com/office/drawing/2014/main" val="362665476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77423" y="735130"/>
            <a:ext cx="6700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General Fund Existing &amp; New Bond Costs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351898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056040"/>
              </p:ext>
            </p:extLst>
          </p:nvPr>
        </p:nvGraphicFramePr>
        <p:xfrm>
          <a:off x="1870745" y="721452"/>
          <a:ext cx="8523215" cy="514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319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960874"/>
              </p:ext>
            </p:extLst>
          </p:nvPr>
        </p:nvGraphicFramePr>
        <p:xfrm>
          <a:off x="1031844" y="1711351"/>
          <a:ext cx="10217791" cy="4073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26965">
                  <a:extLst>
                    <a:ext uri="{9D8B030D-6E8A-4147-A177-3AD203B41FA5}">
                      <a16:colId xmlns:a16="http://schemas.microsoft.com/office/drawing/2014/main" val="2260177953"/>
                    </a:ext>
                  </a:extLst>
                </a:gridCol>
                <a:gridCol w="1398165">
                  <a:extLst>
                    <a:ext uri="{9D8B030D-6E8A-4147-A177-3AD203B41FA5}">
                      <a16:colId xmlns:a16="http://schemas.microsoft.com/office/drawing/2014/main" val="4207806214"/>
                    </a:ext>
                  </a:extLst>
                </a:gridCol>
                <a:gridCol w="1398165">
                  <a:extLst>
                    <a:ext uri="{9D8B030D-6E8A-4147-A177-3AD203B41FA5}">
                      <a16:colId xmlns:a16="http://schemas.microsoft.com/office/drawing/2014/main" val="4003026781"/>
                    </a:ext>
                  </a:extLst>
                </a:gridCol>
                <a:gridCol w="1398165">
                  <a:extLst>
                    <a:ext uri="{9D8B030D-6E8A-4147-A177-3AD203B41FA5}">
                      <a16:colId xmlns:a16="http://schemas.microsoft.com/office/drawing/2014/main" val="365810929"/>
                    </a:ext>
                  </a:extLst>
                </a:gridCol>
                <a:gridCol w="1398165">
                  <a:extLst>
                    <a:ext uri="{9D8B030D-6E8A-4147-A177-3AD203B41FA5}">
                      <a16:colId xmlns:a16="http://schemas.microsoft.com/office/drawing/2014/main" val="1993828154"/>
                    </a:ext>
                  </a:extLst>
                </a:gridCol>
                <a:gridCol w="1398166">
                  <a:extLst>
                    <a:ext uri="{9D8B030D-6E8A-4147-A177-3AD203B41FA5}">
                      <a16:colId xmlns:a16="http://schemas.microsoft.com/office/drawing/2014/main" val="1538603224"/>
                    </a:ext>
                  </a:extLst>
                </a:gridCol>
              </a:tblGrid>
              <a:tr h="25460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FY2025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FY2026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effectLst/>
                        </a:rPr>
                        <a:t>FY2027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>
                          <a:effectLst/>
                        </a:rPr>
                        <a:t>FY2028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 smtClean="0">
                          <a:effectLst/>
                        </a:rPr>
                        <a:t>FY2029</a:t>
                      </a: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1845404353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sng" strike="noStrike" dirty="0" smtClean="0">
                          <a:solidFill>
                            <a:srgbClr val="0070C0"/>
                          </a:solidFill>
                          <a:effectLst/>
                          <a:latin typeface="Garamond" panose="02020404030301010803" pitchFamily="18" charset="0"/>
                        </a:rPr>
                        <a:t>EXISTING</a:t>
                      </a:r>
                      <a:r>
                        <a:rPr lang="en-US" sz="1400" b="1" i="0" u="sng" strike="noStrike" baseline="0" dirty="0" smtClean="0">
                          <a:solidFill>
                            <a:srgbClr val="0070C0"/>
                          </a:solidFill>
                          <a:effectLst/>
                          <a:latin typeface="Garamond" panose="02020404030301010803" pitchFamily="18" charset="0"/>
                        </a:rPr>
                        <a:t> WATER PROJECTS</a:t>
                      </a:r>
                      <a:endParaRPr lang="en-US" sz="1400" b="1" i="0" u="sng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$462,888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$443,124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$387,660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$378,180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$356,700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2819993173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rgbClr val="0070C0"/>
                          </a:solidFill>
                          <a:effectLst/>
                        </a:rPr>
                        <a:t>PROPOSED WATER PROJECTS</a:t>
                      </a:r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3876032970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Main Street Water Main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rgbClr val="0070C0"/>
                          </a:solidFill>
                          <a:effectLst/>
                        </a:rPr>
                        <a:t>$245,079</a:t>
                      </a:r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rgbClr val="0070C0"/>
                          </a:solidFill>
                          <a:effectLst/>
                        </a:rPr>
                        <a:t>$238,718</a:t>
                      </a:r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$232,358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320169510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rgbClr val="0070C0"/>
                          </a:solidFill>
                          <a:effectLst/>
                        </a:rPr>
                        <a:t>Suffield Street Water Main</a:t>
                      </a:r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rgbClr val="0070C0"/>
                          </a:solidFill>
                          <a:effectLst/>
                        </a:rPr>
                        <a:t>$196,500</a:t>
                      </a:r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rgbClr val="0070C0"/>
                          </a:solidFill>
                          <a:effectLst/>
                        </a:rPr>
                        <a:t>$191,400</a:t>
                      </a:r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666649374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Silver/Perry/Mill Street Water Main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rgbClr val="0070C0"/>
                          </a:solidFill>
                          <a:effectLst/>
                        </a:rPr>
                        <a:t>$163,750</a:t>
                      </a:r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3103956442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3238713575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TOTAL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 WATER BOND COSTS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$462,888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$443,124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$632,739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$813,398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$944,208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2108779546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4261154043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EXISTING WASTEWATER</a:t>
                      </a:r>
                      <a:r>
                        <a:rPr lang="en-US" sz="1400" b="1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PROJECTS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$310,689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$303,200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$246,611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$241,506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$198,676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638392604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PROPOSED WASTEWATER PROJECTS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3777078412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Main Street Sewer 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$196,500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$191,400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$186,300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1357556647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School Street Odor Control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$240,167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$233,933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206362360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Recovery Station/Jetter</a:t>
                      </a:r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$142,500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2455316889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1934348306"/>
                  </a:ext>
                </a:extLst>
              </a:tr>
              <a:tr h="254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WASTEWATER BOND COSTS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r>
                        <a:rPr lang="en-US" sz="14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$310,689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$303,200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$443,111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$673,073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$761,409</a:t>
                      </a:r>
                      <a:endParaRPr lang="en-US" sz="14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3732" marR="3732" marT="3732" marB="0" anchor="b"/>
                </a:tc>
                <a:extLst>
                  <a:ext uri="{0D108BD9-81ED-4DB2-BD59-A6C34878D82A}">
                    <a16:rowId xmlns:a16="http://schemas.microsoft.com/office/drawing/2014/main" val="16593669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91513" y="861400"/>
            <a:ext cx="9553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Self Sustaining Departments – Existing and New Bond Costs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517644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5EB8E3BF-F464-4900-8994-851061A9AD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lose up of wood grain">
            <a:extLst>
              <a:ext uri="{FF2B5EF4-FFF2-40B4-BE49-F238E27FC236}">
                <a16:creationId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Table of Contents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0602D6-3A81-42F8-AE67-1BAAFC967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2" descr="SmartArt graphic placeholder">
            <a:extLst>
              <a:ext uri="{FF2B5EF4-FFF2-40B4-BE49-F238E27FC236}">
                <a16:creationId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262478"/>
              </p:ext>
            </p:extLst>
          </p:nvPr>
        </p:nvGraphicFramePr>
        <p:xfrm>
          <a:off x="1295400" y="2792626"/>
          <a:ext cx="9601200" cy="30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303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1963" y="922789"/>
            <a:ext cx="926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Recurring Capital Needs – funded by Annual Appropriation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79026" y="1455317"/>
            <a:ext cx="780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Street and Infrastructure Improvement </a:t>
            </a:r>
            <a:r>
              <a:rPr lang="en-US" sz="2400" b="1" dirty="0" smtClean="0"/>
              <a:t>Program</a:t>
            </a:r>
          </a:p>
        </p:txBody>
      </p:sp>
      <p:pic>
        <p:nvPicPr>
          <p:cNvPr id="1026" name="Picture 2" descr="Street Paving in Philadelp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08" y="2690032"/>
            <a:ext cx="2082587" cy="11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97450" y="2124437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Crack Sealing</a:t>
            </a:r>
            <a:endParaRPr lang="en-US" sz="2400" dirty="0"/>
          </a:p>
        </p:txBody>
      </p:sp>
      <p:pic>
        <p:nvPicPr>
          <p:cNvPr id="1028" name="Picture 4" descr="Crack Sea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49" y="2658434"/>
            <a:ext cx="1954636" cy="122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6902" y="2141221"/>
            <a:ext cx="2102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 Paving </a:t>
            </a:r>
            <a:r>
              <a:rPr lang="en-US" sz="2400" b="1" dirty="0"/>
              <a:t>Streets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1821" y="2114025"/>
            <a:ext cx="273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Pavement </a:t>
            </a:r>
            <a:r>
              <a:rPr lang="en-US" sz="2400" b="1" dirty="0"/>
              <a:t>Marking</a:t>
            </a:r>
            <a:endParaRPr lang="en-US" sz="2400" dirty="0"/>
          </a:p>
        </p:txBody>
      </p:sp>
      <p:pic>
        <p:nvPicPr>
          <p:cNvPr id="10" name="Picture 2" descr="Pavement mark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079" y="2658434"/>
            <a:ext cx="2243487" cy="122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79026" y="4183246"/>
            <a:ext cx="333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Sidewalk Rehabilitation</a:t>
            </a:r>
            <a:endParaRPr lang="en-US" sz="2400" b="1" dirty="0"/>
          </a:p>
        </p:txBody>
      </p:sp>
      <p:pic>
        <p:nvPicPr>
          <p:cNvPr id="1030" name="Picture 6" descr="damaged sidewal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91" y="4644911"/>
            <a:ext cx="1061184" cy="131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82685" y="4183246"/>
            <a:ext cx="379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Traffic Light Improvements</a:t>
            </a:r>
            <a:endParaRPr lang="en-US" sz="2400" b="1" dirty="0"/>
          </a:p>
        </p:txBody>
      </p:sp>
      <p:pic>
        <p:nvPicPr>
          <p:cNvPr id="1032" name="Picture 8" descr="Traffic Light Icon&quot; Images – Browse 207 Stock Photos, Vectors, and Video | 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46" y="4746964"/>
            <a:ext cx="1305549" cy="130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30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4460" y="1365790"/>
            <a:ext cx="243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DPW Equipment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8194" y="3216370"/>
            <a:ext cx="437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Fire Department Equipment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6703" y="5066950"/>
            <a:ext cx="467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Building Maintenance Equipment</a:t>
            </a:r>
            <a:endParaRPr lang="en-US" sz="2400" b="1" dirty="0"/>
          </a:p>
        </p:txBody>
      </p:sp>
      <p:pic>
        <p:nvPicPr>
          <p:cNvPr id="2052" name="Picture 4" descr="Hauling Stuff in a Dump Truck Is as Awesome as You Think It Is | News | Car  and D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35" y="902866"/>
            <a:ext cx="2105445" cy="128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ckhoe Parts &amp; Functions | Learn How do Backhoe Parts 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444" y="998290"/>
            <a:ext cx="1795439" cy="11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refighting Equipment, Gear &amp; Tools | Sunbelt F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83" y="3020581"/>
            <a:ext cx="2070780" cy="111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DNY SUV - Fire Chief C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30" y="2996346"/>
            <a:ext cx="2577994" cy="113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ublic Works Construction Equipment Leasing Since 1985. We specialize in  VERY LOW INTEREST public works and construction equipment leasing for  state, county and local government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127" y="998290"/>
            <a:ext cx="2310788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mercial Upfits for Building Maintenance Professiona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4" y="4764328"/>
            <a:ext cx="1635853" cy="109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ndustrial Cleaning Machines &amp; Commercial Cleaning Equipme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934" y="4764329"/>
            <a:ext cx="3057981" cy="1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468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4125" y="1031951"/>
            <a:ext cx="301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Water Equipment &amp; Project Design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24125" y="3078760"/>
            <a:ext cx="3582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Wastewater </a:t>
            </a:r>
            <a:r>
              <a:rPr lang="en-US" sz="2400" b="1" dirty="0"/>
              <a:t>Equipment &amp; Project Design</a:t>
            </a:r>
          </a:p>
        </p:txBody>
      </p:sp>
      <p:pic>
        <p:nvPicPr>
          <p:cNvPr id="3074" name="Picture 2" descr="News Flash • Drinking Water Safety: Service Line Inven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58" y="755008"/>
            <a:ext cx="17430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wer Department | Hudson 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96" y="2799520"/>
            <a:ext cx="1824227" cy="182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dvance Design Consultants, Inc. | Linked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051" y="1956165"/>
            <a:ext cx="2998596" cy="168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7622" y="5377343"/>
            <a:ext cx="408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Municipal Golf Equipment</a:t>
            </a:r>
            <a:endParaRPr lang="en-US" sz="2400" b="1" dirty="0"/>
          </a:p>
        </p:txBody>
      </p:sp>
      <p:pic>
        <p:nvPicPr>
          <p:cNvPr id="3080" name="Picture 8" descr="Toro Golf Course Equipment | Mowers, Turf Equipment, Irrigation | To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97" y="4763260"/>
            <a:ext cx="1677457" cy="143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Golf Course &amp; Turf Equipment | Golf Mowers | Aerators | Spray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895" y="4821707"/>
            <a:ext cx="2229096" cy="137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746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065" y="541403"/>
            <a:ext cx="614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Existing Approved Projects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37" y="1209446"/>
            <a:ext cx="2843868" cy="276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71537" y="3539187"/>
            <a:ext cx="3133056" cy="627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1600" b="1" kern="1400" dirty="0">
                <a:solidFill>
                  <a:srgbClr val="FFFFFF"/>
                </a:solidFill>
                <a:latin typeface="Garamond" panose="02020404030301010803" pitchFamily="18" charset="0"/>
              </a:rPr>
              <a:t>Agawam Police Headquarters</a:t>
            </a:r>
            <a:endParaRPr lang="en-US" sz="1600" kern="1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sz="9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US" sz="9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317" y="3800668"/>
            <a:ext cx="3415251" cy="2219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6934" y="3981616"/>
            <a:ext cx="181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Library Roof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03" y="4103082"/>
            <a:ext cx="3941619" cy="2093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2715" y="5448366"/>
            <a:ext cx="191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Still Brook Park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101" name="Picture 5" descr="Articulating Platforms - Rosenbau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08" y="1325568"/>
            <a:ext cx="3114733" cy="23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92769" y="3177753"/>
            <a:ext cx="2334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Aerial Platform Truck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2588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1847" y="1593908"/>
            <a:ext cx="3548542" cy="393954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Agawam High School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Project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subject to voter approval</a:t>
            </a:r>
          </a:p>
          <a:p>
            <a:pPr algn="ctr"/>
            <a:r>
              <a:rPr lang="en-US" sz="1600" b="1" dirty="0" smtClean="0"/>
              <a:t>at June 11, 2024</a:t>
            </a:r>
          </a:p>
          <a:p>
            <a:pPr algn="ctr"/>
            <a:r>
              <a:rPr lang="en-US" sz="1600" b="1" dirty="0" smtClean="0"/>
              <a:t>Special Election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1468" y="3174301"/>
            <a:ext cx="1999320" cy="1062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86" y="1476463"/>
            <a:ext cx="6466173" cy="417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96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28051" y="755008"/>
            <a:ext cx="484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New Projects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8" y="2378627"/>
            <a:ext cx="2823828" cy="2117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3312" y="2396629"/>
            <a:ext cx="2596393" cy="194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6616" y="2396628"/>
            <a:ext cx="2596393" cy="1947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86" y="2378627"/>
            <a:ext cx="2823828" cy="2117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1864" y="4954491"/>
            <a:ext cx="6850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Roofs on all 4 Elementary Schools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38053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969" y="1448880"/>
            <a:ext cx="3770616" cy="2827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6582" y="1448879"/>
            <a:ext cx="3770616" cy="2827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17" y="1729997"/>
            <a:ext cx="3464962" cy="2598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654" y="4915949"/>
            <a:ext cx="262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Maple Street Safe Routes</a:t>
            </a:r>
          </a:p>
          <a:p>
            <a:pPr algn="ctr"/>
            <a:r>
              <a:rPr lang="en-US" b="1" dirty="0" smtClean="0"/>
              <a:t>to School Project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29036" y="4962115"/>
            <a:ext cx="1915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Vietnam Veterans</a:t>
            </a:r>
          </a:p>
          <a:p>
            <a:pPr algn="ctr"/>
            <a:r>
              <a:rPr lang="en-US" b="1" dirty="0" smtClean="0"/>
              <a:t>Memorial Bridge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24338" y="4638950"/>
            <a:ext cx="1962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Feasibility Study</a:t>
            </a:r>
          </a:p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Recreation Center</a:t>
            </a:r>
          </a:p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Perry Lane Park</a:t>
            </a:r>
            <a:endParaRPr lang="en-US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02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AC0881-EA88-432B-86BB-4EB78D0EA8C1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027939-E3B8-41D6-8A67-A640CA8A50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Orange burst</Template>
  <TotalTime>0</TotalTime>
  <Words>661</Words>
  <Application>Microsoft Office PowerPoint</Application>
  <PresentationFormat>Widescreen</PresentationFormat>
  <Paragraphs>277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Calibri</vt:lpstr>
      <vt:lpstr>Garamond</vt:lpstr>
      <vt:lpstr>Organic</vt:lpstr>
      <vt:lpstr>City of Agawam Capital Improvement Program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2024-04-22T13:15:20Z</dcterms:created>
  <dcterms:modified xsi:type="dcterms:W3CDTF">2024-05-03T17:48:45Z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